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9" r:id="rId4"/>
    <p:sldId id="268" r:id="rId5"/>
    <p:sldId id="270" r:id="rId6"/>
    <p:sldId id="271" r:id="rId7"/>
    <p:sldId id="273" r:id="rId8"/>
    <p:sldId id="272" r:id="rId9"/>
    <p:sldId id="266" r:id="rId10"/>
    <p:sldId id="274" r:id="rId11"/>
    <p:sldId id="275" r:id="rId12"/>
    <p:sldId id="277" r:id="rId13"/>
    <p:sldId id="276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63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11" name="Скругленный прямоугольник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12" name="Скругленный прямоугольник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Прямоугольник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D7FBC-749E-44D1-BDD4-469665FA4EB3}" type="datetimeFigureOut">
              <a:rPr lang="ru-RU"/>
              <a:pPr>
                <a:defRPr/>
              </a:pPr>
              <a:t>05.06.2014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00F7F4DC-A192-4C1F-96A2-CEDB678EFB5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3D9DDB-A398-4C65-8965-038068C6CCB1}" type="datetimeFigureOut">
              <a:rPr lang="ru-RU"/>
              <a:pPr>
                <a:defRPr/>
              </a:pPr>
              <a:t>05.06.2014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1D48FC-F068-43D3-8A6B-0219E4D031F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F6AF43-823B-4013-9D8E-426673FEA7AB}" type="datetimeFigureOut">
              <a:rPr lang="ru-RU"/>
              <a:pPr>
                <a:defRPr/>
              </a:pPr>
              <a:t>05.06.2014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AEAD9-9C77-43A6-ACE3-0F6B1AA7C91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69CC2-DCFA-4E95-9E79-BA0AA0F1F21E}" type="datetimeFigureOut">
              <a:rPr lang="ru-RU"/>
              <a:pPr>
                <a:defRPr/>
              </a:pPr>
              <a:t>05.06.2014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6A0BB-F313-4948-A666-1AD9612938C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A1F143-39A5-442C-BCAB-E4FB04546DD3}" type="datetimeFigureOut">
              <a:rPr lang="ru-RU"/>
              <a:pPr>
                <a:defRPr/>
              </a:pPr>
              <a:t>05.06.2014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157B2-AC49-47AD-8BE5-1868E0B8E19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D7CC4-FA51-4DB4-8B10-0EBF35E3EA6A}" type="datetimeFigureOut">
              <a:rPr lang="ru-RU"/>
              <a:pPr>
                <a:defRPr/>
              </a:pPr>
              <a:t>05.06.2014</a:t>
            </a:fld>
            <a:endParaRPr lang="ru-RU" dirty="0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C90647-8DAA-4F62-9659-41A81A43023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AA8393A-5B33-4638-B932-0A5DD0C7FB87}" type="datetimeFigureOut">
              <a:rPr lang="ru-RU"/>
              <a:pPr>
                <a:defRPr/>
              </a:pPr>
              <a:t>05.06.2014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C6E44D3-E66C-49B9-8790-5F52EDDE56A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C707A-ED8D-43DB-8602-797DCC039988}" type="datetimeFigureOut">
              <a:rPr lang="ru-RU"/>
              <a:pPr>
                <a:defRPr/>
              </a:pPr>
              <a:t>05.06.2014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2081A-FEDC-442A-B805-7A64F673666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DA7414-DD15-4CCB-A6CB-382607559E83}" type="datetimeFigureOut">
              <a:rPr lang="ru-RU"/>
              <a:pPr>
                <a:defRPr/>
              </a:pPr>
              <a:t>05.06.2014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7A0418-A594-4AEA-B9BF-EE1ED8777F6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4F3A3E-14D4-4F7B-BFF9-D0DCB1D773C6}" type="datetimeFigureOut">
              <a:rPr lang="ru-RU"/>
              <a:pPr>
                <a:defRPr/>
              </a:pPr>
              <a:t>05.06.2014</a:t>
            </a:fld>
            <a:endParaRPr lang="ru-RU" dirty="0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89D1E4-938F-4891-BCEB-42B44B0C9CB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C63349-62C7-4D09-92C2-BC6CCBCC63C1}" type="datetimeFigureOut">
              <a:rPr lang="ru-RU"/>
              <a:pPr>
                <a:defRPr/>
              </a:pPr>
              <a:t>05.06.2014</a:t>
            </a:fld>
            <a:endParaRPr lang="ru-RU" dirty="0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5D841-A8E0-4E22-8E1C-0FB4D267D48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</a:defRPr>
            </a:lvl1pPr>
          </a:lstStyle>
          <a:p>
            <a:pPr>
              <a:defRPr/>
            </a:pPr>
            <a:fld id="{CA135B9C-7215-4BFE-9196-382C64EA1D15}" type="datetimeFigureOut">
              <a:rPr lang="ru-RU"/>
              <a:pPr>
                <a:defRPr/>
              </a:pPr>
              <a:t>05.06.2014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8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A52293BF-BB92-47B9-8861-0FF4E31E862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89" r:id="rId2"/>
    <p:sldLayoutId id="2147483690" r:id="rId3"/>
    <p:sldLayoutId id="2147483691" r:id="rId4"/>
    <p:sldLayoutId id="2147483698" r:id="rId5"/>
    <p:sldLayoutId id="2147483699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0BD0D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0BD0D9"/>
        </a:buClr>
        <a:buFont typeface="Georgia" pitchFamily="18" charset="0"/>
        <a:buChar char="▫"/>
        <a:defRPr sz="2000" kern="1200">
          <a:solidFill>
            <a:srgbClr val="0BD0D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ctrTitle"/>
          </p:nvPr>
        </p:nvSpPr>
        <p:spPr>
          <a:xfrm>
            <a:off x="457200" y="714375"/>
            <a:ext cx="5757863" cy="2786063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002060"/>
                </a:solidFill>
              </a:rPr>
              <a:t>Как Маша и медведь знакомятся с геотермальными источниками.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43375" y="3900488"/>
            <a:ext cx="3929063" cy="2457450"/>
          </a:xfrm>
        </p:spPr>
        <p:txBody>
          <a:bodyPr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>
                <a:solidFill>
                  <a:srgbClr val="002060"/>
                </a:solidFill>
              </a:rPr>
              <a:t>Авторы работы: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>
                <a:solidFill>
                  <a:srgbClr val="002060"/>
                </a:solidFill>
              </a:rPr>
              <a:t>Толоконникова София,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>
                <a:solidFill>
                  <a:srgbClr val="002060"/>
                </a:solidFill>
              </a:rPr>
              <a:t>Чежина Анастасия,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>
                <a:solidFill>
                  <a:srgbClr val="002060"/>
                </a:solidFill>
              </a:rPr>
              <a:t>Матвиянова Тамара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mtClean="0">
                <a:solidFill>
                  <a:srgbClr val="002060"/>
                </a:solidFill>
              </a:rPr>
              <a:t>учащиеся 9в  </a:t>
            </a:r>
            <a:r>
              <a:rPr lang="ru-RU" dirty="0" smtClean="0">
                <a:solidFill>
                  <a:srgbClr val="002060"/>
                </a:solidFill>
              </a:rPr>
              <a:t>класса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>
                <a:solidFill>
                  <a:srgbClr val="002060"/>
                </a:solidFill>
              </a:rPr>
              <a:t>МОУ СОШ № 20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>
                <a:solidFill>
                  <a:srgbClr val="002060"/>
                </a:solidFill>
              </a:rPr>
              <a:t>Г.Невинномысска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dirty="0"/>
          </a:p>
        </p:txBody>
      </p:sp>
      <p:pic>
        <p:nvPicPr>
          <p:cNvPr id="5124" name="Рисунок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57938" y="142875"/>
            <a:ext cx="2286000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Рисунок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63" y="3857625"/>
            <a:ext cx="34290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86063" y="428625"/>
            <a:ext cx="6215062" cy="6143625"/>
          </a:xfrm>
        </p:spPr>
        <p:txBody>
          <a:bodyPr>
            <a:normAutofit fontScale="70000" lnSpcReduction="20000"/>
          </a:bodyPr>
          <a:lstStyle/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33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Изготовление модели: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1) Просверлил небольшое отверстие в крышке жестяной банки.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2) Сделал прорези на концах деревянных реек и примотал их веревкой по обе стороны банки прорезями вверх.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3) Налил в банку воды примерно на 1 см. и накрыл ее крышкой.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4) С помощью ножниц разделил жестяной круг на сектора и загнул каждый сектор так, чтобы его плоскость  была перпендикулярна плоскости круга.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5)  В центре жестяного круга вырезал отверстие, по диаметру совпадающее с толщиной проволоки, и вставил проволоку в это отверстие, закрепив ее с обеих сторон пластилином. 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6) Вложил проволоку с кругом в прорези реек и закрепил на каждом конце проволоки упоры из пластилина, чтобы  «вал турбины» не смещался. Проволока должна легко вращаться в прорезях, а жестяное колесо – неподвижно сидеть на проволоке.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7) Поставил получившуюся конструкцию на кирпичи, а между ними поместил спиртовку так, чтобы ее пламя нагревало центр дна банки.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dirty="0"/>
          </a:p>
        </p:txBody>
      </p:sp>
      <p:pic>
        <p:nvPicPr>
          <p:cNvPr id="14339" name="Рисунок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313" y="4500563"/>
            <a:ext cx="2744787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500"/>
            <a:ext cx="8229600" cy="6002338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Для демонстрации работы модели необходимо зажечь спиртовку.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-Через некоторое время вода закипит, и пар начнет вырываться из отверстия в крышке банки, толкая лопасти колеса. Если конструкция собрана правильно, колесо будет крутиться до тех пор, пока не выкипит вся вода.  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/>
              <a:t> 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/>
              <a:t> 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dirty="0" smtClean="0"/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dirty="0" smtClean="0"/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dirty="0" smtClean="0"/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dirty="0" smtClean="0"/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-Здорово, я тоже с ней вертеться 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буду. Какой ты Миша молодец! Мастер на все руки.</a:t>
            </a:r>
          </a:p>
        </p:txBody>
      </p:sp>
      <p:pic>
        <p:nvPicPr>
          <p:cNvPr id="15363" name="Рисунок 3" descr="Безымянный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14938" y="3071813"/>
            <a:ext cx="3000375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Рисунок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28688" y="3214688"/>
            <a:ext cx="2571750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38"/>
            <a:ext cx="4543425" cy="3286125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-Ты устал Миша. Давай я тебя чаем с вареньем напою.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-У меня сегодня варенье тоже было как геотермальный источник.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-Не напоминай, мне лучше про варенье. Давай лучше чай пить.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dirty="0"/>
          </a:p>
        </p:txBody>
      </p:sp>
      <p:pic>
        <p:nvPicPr>
          <p:cNvPr id="16387" name="Рисунок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72063" y="642938"/>
            <a:ext cx="3398837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Содержимое 3"/>
          <p:cNvPicPr>
            <a:picLocks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3125" y="3500438"/>
            <a:ext cx="5857875" cy="281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857250"/>
            <a:ext cx="8229600" cy="5716588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-Миша, а еще существуют какие – нибудь источники энергии.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Существуют, но о них я тебе расскажу в другой раз.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1" name="Рисунок 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57375" y="2571750"/>
            <a:ext cx="3495675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500"/>
            <a:ext cx="8472488" cy="6002338"/>
          </a:xfrm>
        </p:spPr>
        <p:txBody>
          <a:bodyPr>
            <a:normAutofit lnSpcReduction="10000"/>
          </a:bodyPr>
          <a:lstStyle/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-Миша, смотри, смотри, что я нашла. 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земле существуют какая-то 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Геотермальная  энергия. 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Чтобы это значило? Ну,  Миш, ты меня 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слышишь?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sz="2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sz="2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sz="2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sz="2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- Да, слышу.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Если солнечная энергия падает на нас с неба, то геотермальная находится у нас под ногами. Остается только нагнуться и взять ее. Поток этой энергии огромен.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 год к поверхности Земли поступает 4·10 (17) кВт/час тепловой энергии или 16·10^23 Дж, 90% ее поступает за счет теплопроводности пород литосферы, 10% вместе с лавой, горячим паром, водой и газами На земле довольно много мест, где имеются термальные источники . Это часть районов России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(Камчатка, Карпаты, Кавказ)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Исландии, Новой Зеландии и США, а также других стран, имеющих на своей территории горные массивы.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6147" name="Рисунок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15063" y="285750"/>
            <a:ext cx="2643187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Содержимое 3"/>
          <p:cNvPicPr>
            <a:picLocks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71750" y="1785938"/>
            <a:ext cx="2714625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500"/>
            <a:ext cx="8229600" cy="6002338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-Но где ты видел, чтобы из земли шел пар?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Смотри, Маша.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Tx/>
              <a:buChar char="-"/>
              <a:defRPr/>
            </a:pPr>
            <a:endParaRPr lang="ru-RU" sz="20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Tx/>
              <a:buChar char="-"/>
              <a:defRPr/>
            </a:pPr>
            <a:endParaRPr lang="ru-RU" sz="20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Tx/>
              <a:buChar char="-"/>
              <a:defRPr/>
            </a:pPr>
            <a:endParaRPr lang="ru-RU" sz="20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Tx/>
              <a:buChar char="-"/>
              <a:defRPr/>
            </a:pPr>
            <a:endParaRPr lang="ru-RU" sz="20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Tx/>
              <a:buChar char="-"/>
              <a:defRPr/>
            </a:pPr>
            <a:endParaRPr lang="ru-RU" sz="20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sz="20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Tx/>
              <a:buChar char="-"/>
              <a:defRPr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кто ее там нагревает?  Под землей? Червяки что ли?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Tx/>
              <a:buChar char="-"/>
              <a:defRPr/>
            </a:pP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Нет не червяки. По различным подсчетам, температура в центре Земли составляет, минимум, 6 650 0С. Скорость остывания Земля примерно равна 300-350 градусов  в миллиард лет. Земля содержит 42 х 1012 Вт тепла, из которых 2% содержится в коре и 98% - в мантии и ядре. 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Tx/>
              <a:buChar char="-"/>
              <a:defRPr/>
            </a:pP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Ничего себе темпиратурка?  Ну а почему я стою и не чувствую , что земля горячая?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2" descr="http://im4-tub.yandex.net/i?id=77205043-0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625" y="1428750"/>
            <a:ext cx="2643188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10" descr="http://im3-tub.yandex.net/i?id=50778452-0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14688" y="1357313"/>
            <a:ext cx="25717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8" descr="http://im2-tub.yandex.net/i?id=126637742-00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43625" y="1357313"/>
            <a:ext cx="2490788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813"/>
            <a:ext cx="8229600" cy="5788025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-</a:t>
            </a:r>
            <a:r>
              <a:rPr lang="ru-RU" sz="2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Современные технологии , Машенька,  не позволяют достичь тепла, которое находится слишком глубоко, но и 840 000 000 000 Вт (2%) доступной геотермальной энергии могут обеспечить нужды человечества на долгое время. Области вокруг краев континентальных плит являются наилучшим местом для строительства геотермальных станций, потому что кора в таких зонах намного тоньше.</a:t>
            </a:r>
            <a:endParaRPr lang="ru-RU" sz="22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</a:rPr>
              <a:t>-Миша, как ее получают?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-Еще в конце 20-х гг. человечество начало использовать  и гидротермальную энергию, т.е. энергию, источником которой служит разница температур морской воды из верхних и нижних горизонтов.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Tx/>
              <a:buChar char="-"/>
              <a:defRPr/>
            </a:pPr>
            <a:endParaRPr lang="ru-RU" sz="2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Tx/>
              <a:buChar char="-"/>
              <a:defRPr/>
            </a:pPr>
            <a:endParaRPr lang="ru-RU" sz="2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sz="24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8195" name="Рисунок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857875" y="4786313"/>
            <a:ext cx="24288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813"/>
            <a:ext cx="8229600" cy="5788025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400" dirty="0" smtClean="0"/>
              <a:t>-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Миша, а как это ее получают энергию эту?  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Благоприятны, например, условия  для использования гидротермальной энергии на Кубе. В одной  из здешних бухт большие глубины со значительным перепадом температур воды  подходят к самому  берегу. Насосы накачивают здесь воду  с поверхности моря (она имеет температуру около 27 градусов Цельсия) в испаритель. В испарителе вода превращается в пар при температуре около 30 градусов Цельсия. Полученный пар вращает лопасти турбин, соединенных с генераторами. 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9219" name="Рисунок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72063" y="4643438"/>
            <a:ext cx="34290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50"/>
            <a:ext cx="8229600" cy="5716588"/>
          </a:xfrm>
        </p:spPr>
        <p:txBody>
          <a:bodyPr>
            <a:normAutofit fontScale="92500" lnSpcReduction="10000"/>
          </a:bodyPr>
          <a:lstStyle/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-А, что для этого строят? 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Tx/>
              <a:buChar char="-"/>
              <a:defRPr/>
            </a:pPr>
            <a:r>
              <a:rPr lang="ru-RU" sz="2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Геотермальные станции.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Задача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которых состоит в том, чтобы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преобразовывать поступающую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геотермальную энергию в электричество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-Это наверное очень сложно. Да, Миша?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-Конечно, Маша. Для успешной работы геотермальных станций необходима довольно высокая температура подземных вод, а это означает, что устанавливать такие сооружения можно только в определённых, сейсмоактивных местах. И работают там специалисты своего дела.</a:t>
            </a:r>
            <a:endParaRPr lang="ru-RU" sz="2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sz="24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sz="24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3" name="Рисунок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72063" y="714375"/>
            <a:ext cx="2633662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Прямоугольник 4"/>
          <p:cNvSpPr>
            <a:spLocks noChangeArrowheads="1"/>
          </p:cNvSpPr>
          <p:nvPr/>
        </p:nvSpPr>
        <p:spPr bwMode="auto">
          <a:xfrm flipV="1">
            <a:off x="2286000" y="4306888"/>
            <a:ext cx="5000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0245" name="Содержимое 3"/>
          <p:cNvPicPr>
            <a:picLocks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3563" y="4857750"/>
            <a:ext cx="2714625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50"/>
            <a:ext cx="8543925" cy="6288088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Tx/>
              <a:buChar char="-"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А где они находятся? 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-Наибольшим количеством геотермальных 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станций на сегодняшний день обладают 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такие государства, как США, Италия, 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Исландия, Япония, Кения (лидер отрасли на Африканском континенте). 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-Ну а станции, Миша, все одинаковые во всех странах?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-Нет. Существует несколько видов геотермальных станций: станции, работающие на сухом пару (преобразование осуществляется при помощи турбины), станции с сепаратором и станции, работа которых основана на применении бинарного цикла (взаимодействие горячей и более прохладной воды).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Это очень сложно  работать на такой станции. Как ты думаешь, Миша?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Tx/>
              <a:buChar char="-"/>
              <a:defRPr/>
            </a:pPr>
            <a:endParaRPr lang="ru-RU" sz="2400" dirty="0" smtClean="0">
              <a:solidFill>
                <a:srgbClr val="7030A0"/>
              </a:solidFill>
            </a:endParaRP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Tx/>
              <a:buChar char="-"/>
              <a:defRPr/>
            </a:pP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11267" name="Рисунок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375" y="214313"/>
            <a:ext cx="2428875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88"/>
            <a:ext cx="8229600" cy="6216650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400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Конечно, там работают очень   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опытные специалисты. Они 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этому долго учились.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sz="2400" dirty="0" smtClean="0">
              <a:solidFill>
                <a:srgbClr val="7030A0"/>
              </a:solidFill>
            </a:endParaRP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sz="2400" dirty="0" smtClean="0">
              <a:solidFill>
                <a:srgbClr val="7030A0"/>
              </a:solidFill>
            </a:endParaRP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sz="2400" dirty="0" smtClean="0">
              <a:solidFill>
                <a:srgbClr val="7030A0"/>
              </a:solidFill>
            </a:endParaRP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sz="2400" dirty="0" smtClean="0">
              <a:solidFill>
                <a:srgbClr val="7030A0"/>
              </a:solidFill>
            </a:endParaRP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sz="2400" dirty="0" smtClean="0">
              <a:solidFill>
                <a:srgbClr val="7030A0"/>
              </a:solidFill>
            </a:endParaRP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sz="2400" dirty="0" smtClean="0">
              <a:solidFill>
                <a:srgbClr val="7030A0"/>
              </a:solidFill>
            </a:endParaRP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sz="2400" dirty="0" smtClean="0">
              <a:solidFill>
                <a:srgbClr val="7030A0"/>
              </a:solidFill>
            </a:endParaRP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-Давай тоже смастерим что-нибудь такое, чтобы у нас тоже тепло и светло было.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400" dirty="0" smtClean="0">
                <a:solidFill>
                  <a:srgbClr val="7030A0"/>
                </a:solidFill>
              </a:rPr>
              <a:t>-Это не легко. Ну давай попробуем.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12291" name="Содержимое 3"/>
          <p:cNvPicPr>
            <a:picLocks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57313" y="2000250"/>
            <a:ext cx="4357687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25"/>
            <a:ext cx="8229600" cy="6145213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sz="2400" dirty="0" smtClean="0">
              <a:solidFill>
                <a:srgbClr val="7030A0"/>
              </a:solidFill>
            </a:endParaRP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000" b="1" u="sng" dirty="0" smtClean="0"/>
              <a:t>ИЗГОТОВЛЕНИЕ ДЕЙСТВУЮЩЕЙ МОДЕЛИ геоТЭЦ.</a:t>
            </a:r>
            <a:endParaRPr lang="ru-RU" sz="2000" dirty="0" smtClean="0"/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400" i="1" dirty="0" smtClean="0"/>
              <a:t>Для этого требуется:</a:t>
            </a:r>
            <a:endParaRPr lang="ru-RU" sz="2400" dirty="0" smtClean="0"/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400" dirty="0" smtClean="0"/>
              <a:t>1)  жестяная банка;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400" dirty="0" smtClean="0"/>
              <a:t>две деревянные рейки;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400" dirty="0" smtClean="0"/>
              <a:t>веревка;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400" dirty="0" smtClean="0"/>
              <a:t>кусочек пластилина;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400" dirty="0" smtClean="0"/>
              <a:t>спиртовка;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400" dirty="0" smtClean="0"/>
              <a:t>круг из жести или плотной фольги;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400" dirty="0" smtClean="0"/>
              <a:t>кусок проволоки;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400" dirty="0" smtClean="0"/>
              <a:t>два кирпича или книжки.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sz="24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3315" name="Рисунок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14938" y="4143375"/>
            <a:ext cx="3662362" cy="244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175</TotalTime>
  <Words>868</Words>
  <Application>Microsoft Office PowerPoint</Application>
  <PresentationFormat>Экран (4:3)</PresentationFormat>
  <Paragraphs>102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Trebuchet MS</vt:lpstr>
      <vt:lpstr>Georgia</vt:lpstr>
      <vt:lpstr>Wingdings 2</vt:lpstr>
      <vt:lpstr>Calibri</vt:lpstr>
      <vt:lpstr>Times New Roman</vt:lpstr>
      <vt:lpstr>Городская</vt:lpstr>
      <vt:lpstr>Как Маша и медведь знакомятся с геотермальными источниками.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Маша и медведь знакомятся с геотермальными источниками.</dc:title>
  <dc:creator>Королева</dc:creator>
  <cp:lastModifiedBy>re</cp:lastModifiedBy>
  <cp:revision>27</cp:revision>
  <dcterms:created xsi:type="dcterms:W3CDTF">2011-10-23T14:16:25Z</dcterms:created>
  <dcterms:modified xsi:type="dcterms:W3CDTF">2014-06-05T19:41:17Z</dcterms:modified>
</cp:coreProperties>
</file>